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63" r:id="rId5"/>
    <p:sldId id="271" r:id="rId6"/>
    <p:sldId id="273" r:id="rId7"/>
    <p:sldId id="272" r:id="rId8"/>
    <p:sldId id="269" r:id="rId9"/>
    <p:sldId id="270" r:id="rId10"/>
    <p:sldId id="268" r:id="rId11"/>
    <p:sldId id="265" r:id="rId12"/>
    <p:sldId id="274" r:id="rId13"/>
    <p:sldId id="264" r:id="rId14"/>
    <p:sldId id="266" r:id="rId15"/>
    <p:sldId id="267" r:id="rId16"/>
    <p:sldId id="258" r:id="rId17"/>
    <p:sldId id="276" r:id="rId18"/>
    <p:sldId id="261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C98"/>
    <a:srgbClr val="2699FB"/>
    <a:srgbClr val="1FA4ED"/>
    <a:srgbClr val="007C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38"/>
    <p:restoredTop sz="94637"/>
  </p:normalViewPr>
  <p:slideViewPr>
    <p:cSldViewPr snapToGrid="0" snapToObjects="1">
      <p:cViewPr varScale="1">
        <p:scale>
          <a:sx n="115" d="100"/>
          <a:sy n="115" d="100"/>
        </p:scale>
        <p:origin x="232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53B0F-8373-FD4F-BFF1-1208576933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1490E1-955C-9243-8D43-DF7B5349F1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3B4495-6022-8940-896F-15CFF2B19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BA420-C6DC-CF4D-9EAA-8D88275A02AF}" type="datetimeFigureOut">
              <a:rPr lang="en-US" smtClean="0"/>
              <a:t>2/22/18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74086E-92F1-7B40-ABEB-109B01D59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3C9E9-B261-6C4C-B293-F2A768E8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0632-39F4-5A4D-BA34-676FFF3E1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832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75B3D-52A6-CC4E-896B-C6DC86D24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E9B594-59FE-CF47-814C-F3F2FDC0FE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63845-C239-674E-B2F0-DF1101DF2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BA420-C6DC-CF4D-9EAA-8D88275A02AF}" type="datetimeFigureOut">
              <a:rPr lang="en-US" smtClean="0"/>
              <a:t>2/22/18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EDADA-0966-BC4D-9780-12704CE3E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8EB8CF-BEAE-344C-88C9-A287B56D6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0632-39F4-5A4D-BA34-676FFF3E1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808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DCA6CC-6E91-4949-AB83-1EA360FB09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ACEF30-56EB-D843-9BE9-B69B816770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77340-0CC2-CE4F-83EA-90F7860A4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BA420-C6DC-CF4D-9EAA-8D88275A02AF}" type="datetimeFigureOut">
              <a:rPr lang="en-US" smtClean="0"/>
              <a:t>2/22/18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23244D-DFFF-1E4A-A8BE-99AAF45DE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191EDF-A157-334F-A578-AB5A7EDB2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0632-39F4-5A4D-BA34-676FFF3E1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835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BCBD0AD-50E6-404F-8993-D84764272326}"/>
              </a:ext>
            </a:extLst>
          </p:cNvPr>
          <p:cNvSpPr/>
          <p:nvPr userDrawn="1"/>
        </p:nvSpPr>
        <p:spPr>
          <a:xfrm>
            <a:off x="0" y="0"/>
            <a:ext cx="12192000" cy="1092370"/>
          </a:xfrm>
          <a:prstGeom prst="rect">
            <a:avLst/>
          </a:prstGeom>
          <a:solidFill>
            <a:srgbClr val="269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5D6FCE-5787-2349-B868-8D4969B5E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780" y="0"/>
            <a:ext cx="10515600" cy="1092370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1FEAF-5DCB-7F43-A766-924E846BB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9460"/>
            <a:ext cx="10515600" cy="4587503"/>
          </a:xfrm>
        </p:spPr>
        <p:txBody>
          <a:bodyPr/>
          <a:lstStyle>
            <a:lvl1pPr marL="228600" indent="-228600">
              <a:buFont typeface="Wingdings" pitchFamily="2" charset="2"/>
              <a:buChar char="§"/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>
              <a:buFont typeface=".AppleSystemUIFont"/>
              <a:buChar char="-"/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61182-A177-554E-9F6D-2E03B030A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BA420-C6DC-CF4D-9EAA-8D88275A02AF}" type="datetimeFigureOut">
              <a:rPr lang="en-US" smtClean="0"/>
              <a:t>2/22/18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F2AB7-0E2B-2B4D-BD83-CB759A3DB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890BD-32F6-1F46-A64E-00D2BD239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0632-39F4-5A4D-BA34-676FFF3E1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980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37191-522D-8E4A-B3F4-158559E31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394A6B-E460-B84A-A630-6ED0E6195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9D588C-A97F-9A49-9516-AF5C0FD72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BA420-C6DC-CF4D-9EAA-8D88275A02AF}" type="datetimeFigureOut">
              <a:rPr lang="en-US" smtClean="0"/>
              <a:t>2/22/18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CEB89-560C-E64E-B2A6-0F7E8EAC4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72CA4-0E51-C74A-8470-30F84FF21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0632-39F4-5A4D-BA34-676FFF3E1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503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6D7835A-95F9-5B46-8936-03CFD777597A}"/>
              </a:ext>
            </a:extLst>
          </p:cNvPr>
          <p:cNvSpPr/>
          <p:nvPr userDrawn="1"/>
        </p:nvSpPr>
        <p:spPr>
          <a:xfrm>
            <a:off x="-184107" y="0"/>
            <a:ext cx="12192000" cy="1092370"/>
          </a:xfrm>
          <a:prstGeom prst="rect">
            <a:avLst/>
          </a:prstGeom>
          <a:solidFill>
            <a:srgbClr val="269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700134-4EA0-C340-B73B-617750FB7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92370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CF6D8-379A-A248-8AEB-A1DCF5E69E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F4DBD5-6DF3-A749-9AF6-8D8F3DF686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8D8951-6C1A-EC49-800E-FBC3766EB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0E7BA420-C6DC-CF4D-9EAA-8D88275A02AF}" type="datetimeFigureOut">
              <a:rPr lang="en-US" smtClean="0"/>
              <a:pPr/>
              <a:t>2/22/18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4487F3-D552-E049-BA4A-C9BF23959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249083-A2C3-954E-9447-3E89BE9B0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0C2C0632-39F4-5A4D-BA34-676FFF3E1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480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EE77C-A2E2-914A-9C6F-DFE70260C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4F1CD7-9A71-A349-A8D1-C56A16AD9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8AB13A-2C57-1C4D-BB4E-7E3A27F38B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733A26-D66C-9B4D-854C-BA0CC2AD14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F1200E-E9FD-7442-A63E-C22143D46D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97622A-5A2D-FD49-859B-8CF6AB806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BA420-C6DC-CF4D-9EAA-8D88275A02AF}" type="datetimeFigureOut">
              <a:rPr lang="en-US" smtClean="0"/>
              <a:t>2/22/18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1855F4-91E2-934A-A186-5A2F4302A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21FC3B-5ABD-CC49-B45E-8326BE0FD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0632-39F4-5A4D-BA34-676FFF3E1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673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5CF3F-0FFF-204C-AB3B-A65AE6776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9366C-5BF4-9545-8FA2-FA522FF98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BA420-C6DC-CF4D-9EAA-8D88275A02AF}" type="datetimeFigureOut">
              <a:rPr lang="en-US" smtClean="0"/>
              <a:t>2/22/18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A3984C-D071-8C45-A434-B42FFC742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3404A3-24C4-864A-9FCB-5465A8EAB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0632-39F4-5A4D-BA34-676FFF3E1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523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A752F4-9357-6044-8348-F77296394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BA420-C6DC-CF4D-9EAA-8D88275A02AF}" type="datetimeFigureOut">
              <a:rPr lang="en-US" smtClean="0"/>
              <a:t>2/22/18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B502BD-6C15-4144-B9B0-1D003C8FF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752724-CCB4-D14B-B29C-78516E9A0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0632-39F4-5A4D-BA34-676FFF3E1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982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3C5F1-41C0-3C4B-8A82-4A2D3B259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F7C3B-BA55-3F4F-9A36-965B87BDF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01DC68-643D-D94E-B083-B19BC8E368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59936D-B158-F14A-A681-BB248E4F2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BA420-C6DC-CF4D-9EAA-8D88275A02AF}" type="datetimeFigureOut">
              <a:rPr lang="en-US" smtClean="0"/>
              <a:t>2/22/18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C2C5B0-532F-4C47-9D6A-375DB0713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50081C-8178-F649-9DB9-A2F5277B2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0632-39F4-5A4D-BA34-676FFF3E1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651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FA58B-05AD-EC47-A5FC-F79F99231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B252F1-825D-8F43-80FF-93D8DFCA65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C07FC4-D620-1243-9264-E4F6B6920F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92245B-02B9-D84C-AADD-7D85AACE0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BA420-C6DC-CF4D-9EAA-8D88275A02AF}" type="datetimeFigureOut">
              <a:rPr lang="en-US" smtClean="0"/>
              <a:t>2/22/18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501787-5A8E-CB43-A988-347AA981D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47AAF4-1773-6A49-9597-40F45E0E3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0632-39F4-5A4D-BA34-676FFF3E1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450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4C98"/>
            </a:gs>
            <a:gs pos="97000">
              <a:srgbClr val="007CF7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0CC1C6-9AF0-DA4B-B139-B6E3C7004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D65CE4-0CF0-CA48-89F1-F4732EF62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23F692-DACE-DC4C-8395-C0672248B2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0E7BA420-C6DC-CF4D-9EAA-8D88275A02AF}" type="datetimeFigureOut">
              <a:rPr lang="en-US" smtClean="0"/>
              <a:pPr/>
              <a:t>2/22/18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0C316-9921-1041-A83C-8685C80A87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BC8D8-C0B4-104C-B14A-516537B1C9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0C2C0632-39F4-5A4D-BA34-676FFF3E1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9596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bluebadge.fuelservice.org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ondoncouncils.gov.uk/services/parking-services/parking-and-traffic/parking-information-professionals/tackling-blue-badge" TargetMode="External"/><Relationship Id="rId3" Type="http://schemas.openxmlformats.org/officeDocument/2006/relationships/hyperlink" Target="https://www.standard.co.uk/author/sebastian-mann" TargetMode="External"/><Relationship Id="rId7" Type="http://schemas.openxmlformats.org/officeDocument/2006/relationships/hyperlink" Target="http://www.accessmagazine.co.uk/after-the-crackdown-was-the-blue-badge-improvement-service-a-success/" TargetMode="External"/><Relationship Id="rId2" Type="http://schemas.openxmlformats.org/officeDocument/2006/relationships/hyperlink" Target="http://www.bbc.co.uk/news/uk-3402074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v.uk/government/organisations/department-for-transport" TargetMode="External"/><Relationship Id="rId5" Type="http://schemas.openxmlformats.org/officeDocument/2006/relationships/hyperlink" Target="https://www.gov.uk/government/uploads/system/uploads/attachment_data/file/172957/blue-badge-improvement-service-year-one.pdf" TargetMode="External"/><Relationship Id="rId4" Type="http://schemas.openxmlformats.org/officeDocument/2006/relationships/hyperlink" Target="https://www.standard.co.uk/news/crime/callous-theft-of-disabled-drivers-blue-badges-trebles-a3325351.html" TargetMode="External"/><Relationship Id="rId9" Type="http://schemas.openxmlformats.org/officeDocument/2006/relationships/hyperlink" Target="https://www.disabledmotoring.org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bluebadgeapp.org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6ABBCB8-41E1-FB4F-B9AE-28B64D28521E}"/>
              </a:ext>
            </a:extLst>
          </p:cNvPr>
          <p:cNvSpPr/>
          <p:nvPr/>
        </p:nvSpPr>
        <p:spPr>
          <a:xfrm>
            <a:off x="0" y="2534545"/>
            <a:ext cx="12192000" cy="1595596"/>
          </a:xfrm>
          <a:prstGeom prst="rect">
            <a:avLst/>
          </a:prstGeom>
          <a:solidFill>
            <a:srgbClr val="269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893414D-26D4-644E-BF85-FC3929E2C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004" y="0"/>
            <a:ext cx="3937992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D5CA3F0-5CFC-8942-A58A-117A3C0A4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8234" y="3051088"/>
            <a:ext cx="2088915" cy="56250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D6512EE-50C6-6542-B463-12B33A50E5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0974" y="3051088"/>
            <a:ext cx="1018600" cy="55257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28055D8-1BB2-854C-AA26-845C89034E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73399" y="2842502"/>
            <a:ext cx="796965" cy="96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222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9898C-A258-9940-A5EB-F5B863C9C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deal with enforcement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E6856E-12FA-764C-9E34-B90B404A6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9739" y="1215107"/>
            <a:ext cx="3240000" cy="56424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644B5D-AE0D-5546-80CE-ADF26CE18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7454" y="1205459"/>
            <a:ext cx="3240000" cy="56424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25C3625-C003-E64B-A8CF-15AAB7FEE3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2024" y="1215107"/>
            <a:ext cx="3240000" cy="5642449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6B46DE0-4E92-BC42-9755-83F17DE27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898" y="1810392"/>
            <a:ext cx="4009965" cy="4645643"/>
          </a:xfrm>
        </p:spPr>
        <p:txBody>
          <a:bodyPr>
            <a:normAutofit/>
          </a:bodyPr>
          <a:lstStyle/>
          <a:p>
            <a:r>
              <a:rPr lang="en-US" dirty="0"/>
              <a:t>Web, App or API</a:t>
            </a:r>
          </a:p>
          <a:p>
            <a:pPr lvl="1"/>
            <a:r>
              <a:rPr lang="en-US" dirty="0"/>
              <a:t>Could be publically available as all it checks is the registration number and says yes or no</a:t>
            </a:r>
          </a:p>
          <a:p>
            <a:pPr lvl="1"/>
            <a:r>
              <a:rPr lang="en-US" dirty="0"/>
              <a:t>Lets private parking companies validate as well as public</a:t>
            </a:r>
          </a:p>
          <a:p>
            <a:pPr lvl="1"/>
            <a:r>
              <a:rPr lang="en-US" dirty="0"/>
              <a:t>API allows for easy integration with existing systems</a:t>
            </a:r>
          </a:p>
        </p:txBody>
      </p:sp>
    </p:spTree>
    <p:extLst>
      <p:ext uri="{BB962C8B-B14F-4D97-AF65-F5344CB8AC3E}">
        <p14:creationId xmlns:p14="http://schemas.microsoft.com/office/powerpoint/2010/main" val="382463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951D1-52BC-6C44-BD37-99E938650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you stop multiple use?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606D7-8AFB-A341-A283-D4420B5B2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9460"/>
            <a:ext cx="7900764" cy="487884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Only allow registration to a single phone at a time</a:t>
            </a:r>
          </a:p>
          <a:p>
            <a:r>
              <a:rPr lang="en-US" dirty="0"/>
              <a:t>If someone tries to register to another phone, you can send a text message to the registered phone number to warn or stop it being moved.</a:t>
            </a:r>
          </a:p>
          <a:p>
            <a:endParaRPr lang="en-US" dirty="0"/>
          </a:p>
          <a:p>
            <a:r>
              <a:rPr lang="en-US" dirty="0"/>
              <a:t>An alternative would be to not use with the existing blue badges and only credit card sized badges with NFC chips.</a:t>
            </a:r>
          </a:p>
          <a:p>
            <a:pPr lvl="1"/>
            <a:r>
              <a:rPr lang="en-US" dirty="0"/>
              <a:t> You could ask them to scan the card every time they used it. This would make sure they had the card with them.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D13E78-F73C-BA4C-8B04-8ACB28560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3773" y="656649"/>
            <a:ext cx="3593232" cy="625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515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C5F20-8BDC-1545-9AD1-6462486CA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Ending the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C6BAE-B486-954C-BC74-A41F40828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780" y="1730609"/>
            <a:ext cx="10515600" cy="4587503"/>
          </a:xfrm>
        </p:spPr>
        <p:txBody>
          <a:bodyPr/>
          <a:lstStyle/>
          <a:p>
            <a:r>
              <a:rPr lang="en-US" dirty="0"/>
              <a:t>Ask the user to enter the time at the start</a:t>
            </a:r>
          </a:p>
          <a:p>
            <a:r>
              <a:rPr lang="en-US" dirty="0"/>
              <a:t>Have a maximum time when its automatically stopped</a:t>
            </a:r>
          </a:p>
          <a:p>
            <a:pPr lvl="1"/>
            <a:r>
              <a:rPr lang="en-US" dirty="0"/>
              <a:t>Alert the user before it expires and ask if still needed</a:t>
            </a:r>
          </a:p>
          <a:p>
            <a:r>
              <a:rPr lang="en-US" dirty="0"/>
              <a:t>Use GPS to match the parking location and automatically stop at the maximum allowed time</a:t>
            </a:r>
          </a:p>
          <a:p>
            <a:r>
              <a:rPr lang="en-US" dirty="0"/>
              <a:t>Automatically end at midnight</a:t>
            </a:r>
          </a:p>
          <a:p>
            <a:r>
              <a:rPr lang="en-US" dirty="0"/>
              <a:t>For multi-day parking require the user to specify the location</a:t>
            </a:r>
          </a:p>
          <a:p>
            <a:pPr lvl="1"/>
            <a:r>
              <a:rPr lang="en-US" dirty="0"/>
              <a:t>or automatically get from the phone at time of parking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2BBDF4-8746-4749-9268-1005F99BFA32}"/>
              </a:ext>
            </a:extLst>
          </p:cNvPr>
          <p:cNvSpPr/>
          <p:nvPr/>
        </p:nvSpPr>
        <p:spPr>
          <a:xfrm>
            <a:off x="0" y="5774833"/>
            <a:ext cx="12192000" cy="628075"/>
          </a:xfrm>
          <a:prstGeom prst="rect">
            <a:avLst/>
          </a:prstGeom>
          <a:solidFill>
            <a:srgbClr val="269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Lots of options depending on policy required</a:t>
            </a:r>
          </a:p>
        </p:txBody>
      </p:sp>
    </p:spTree>
    <p:extLst>
      <p:ext uri="{BB962C8B-B14F-4D97-AF65-F5344CB8AC3E}">
        <p14:creationId xmlns:p14="http://schemas.microsoft.com/office/powerpoint/2010/main" val="1303616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663F7-255C-4841-AF89-8A6286C84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European Travel?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29C12-F339-A04C-B9A4-F5914FFA8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9460"/>
            <a:ext cx="5998321" cy="4921804"/>
          </a:xfrm>
        </p:spPr>
        <p:txBody>
          <a:bodyPr>
            <a:normAutofit/>
          </a:bodyPr>
          <a:lstStyle/>
          <a:p>
            <a:r>
              <a:rPr lang="en-US" dirty="0"/>
              <a:t>I travel abroad, what do I do then?</a:t>
            </a:r>
          </a:p>
          <a:p>
            <a:pPr lvl="1"/>
            <a:r>
              <a:rPr lang="en-US" dirty="0"/>
              <a:t>You should be able to apply for a separate blue badge in a similar format to the existing.</a:t>
            </a:r>
          </a:p>
          <a:p>
            <a:pPr lvl="1"/>
            <a:r>
              <a:rPr lang="en-US" dirty="0"/>
              <a:t>It can be marked with “NOT FOR USE IN THE UK” or similar to stop people using it when they return home.</a:t>
            </a:r>
          </a:p>
          <a:p>
            <a:pPr lvl="1"/>
            <a:r>
              <a:rPr lang="en-US" dirty="0"/>
              <a:t>This has the disadvantage of requiring people to request another badge, or it could be automatically issued when people get a credit card sized badge.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415EF9-8724-964D-BCF1-A5EA2CCED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724" y="2129934"/>
            <a:ext cx="47625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724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93C1D-8F10-394C-A48A-CE0A56885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network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4A673-9BF1-9A4C-8BE3-371553643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9460"/>
            <a:ext cx="7796436" cy="4587503"/>
          </a:xfrm>
        </p:spPr>
        <p:txBody>
          <a:bodyPr/>
          <a:lstStyle/>
          <a:p>
            <a:r>
              <a:rPr lang="en-US" dirty="0"/>
              <a:t>How would this work in areas of poor network coverage, such as underground car parks?</a:t>
            </a:r>
          </a:p>
          <a:p>
            <a:pPr lvl="1"/>
            <a:r>
              <a:rPr lang="en-US" dirty="0"/>
              <a:t>The app continues in the background to register the parking so that will send the parking information as soon as connectivity is restored.</a:t>
            </a:r>
          </a:p>
          <a:p>
            <a:pPr lvl="1"/>
            <a:r>
              <a:rPr lang="en-US" dirty="0"/>
              <a:t>After 10 minutes if it still hasn’t sent the information it will sound an alarm on the phone to let the user know.</a:t>
            </a:r>
          </a:p>
          <a:p>
            <a:pPr lvl="1"/>
            <a:r>
              <a:rPr lang="en-US" dirty="0"/>
              <a:t>The will then be able to press a button to send the request via an SMS text message.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F8C3D0-A6C9-C444-A222-36EC08F4C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5966" y="2093198"/>
            <a:ext cx="3126246" cy="312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336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F30F5-B22E-1144-9ABC-F42B204FB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I’m happy and don’t want this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3DEE6-7010-BC49-8908-E658EB206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5205"/>
            <a:ext cx="10515600" cy="2000634"/>
          </a:xfrm>
        </p:spPr>
        <p:txBody>
          <a:bodyPr/>
          <a:lstStyle/>
          <a:p>
            <a:r>
              <a:rPr lang="en-US" dirty="0"/>
              <a:t>If you are happy then there is no need to change.</a:t>
            </a:r>
          </a:p>
          <a:p>
            <a:r>
              <a:rPr lang="en-US" dirty="0"/>
              <a:t>Just carry on using your existing blue badge.</a:t>
            </a:r>
          </a:p>
          <a:p>
            <a:r>
              <a:rPr lang="en-US" dirty="0"/>
              <a:t>Please remember others </a:t>
            </a:r>
            <a:r>
              <a:rPr lang="en-US" b="1" dirty="0"/>
              <a:t>do</a:t>
            </a:r>
            <a:r>
              <a:rPr lang="en-US" dirty="0"/>
              <a:t> want this, having a </a:t>
            </a:r>
            <a:r>
              <a:rPr lang="en-US" b="1" dirty="0"/>
              <a:t>choice</a:t>
            </a:r>
            <a:r>
              <a:rPr lang="en-US" dirty="0"/>
              <a:t> will </a:t>
            </a:r>
            <a:r>
              <a:rPr lang="en-US" b="1" dirty="0"/>
              <a:t>benefit</a:t>
            </a:r>
            <a:r>
              <a:rPr lang="en-US" dirty="0"/>
              <a:t> everyone.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1A8E0D-AD22-B04B-B25B-A23866915817}"/>
              </a:ext>
            </a:extLst>
          </p:cNvPr>
          <p:cNvSpPr/>
          <p:nvPr/>
        </p:nvSpPr>
        <p:spPr>
          <a:xfrm>
            <a:off x="0" y="5774833"/>
            <a:ext cx="12192000" cy="628075"/>
          </a:xfrm>
          <a:prstGeom prst="rect">
            <a:avLst/>
          </a:prstGeom>
          <a:solidFill>
            <a:srgbClr val="269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Existing cards and app based can live together</a:t>
            </a:r>
          </a:p>
        </p:txBody>
      </p:sp>
    </p:spTree>
    <p:extLst>
      <p:ext uri="{BB962C8B-B14F-4D97-AF65-F5344CB8AC3E}">
        <p14:creationId xmlns:p14="http://schemas.microsoft.com/office/powerpoint/2010/main" val="2214050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PS_A4 office printing-Blue_banner">
            <a:extLst>
              <a:ext uri="{FF2B5EF4-FFF2-40B4-BE49-F238E27FC236}">
                <a16:creationId xmlns:a16="http://schemas.microsoft.com/office/drawing/2014/main" id="{C9CF3E3B-0815-DF4A-B34E-88B2F3F10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535614"/>
            <a:ext cx="914400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>
            <a:extLst>
              <a:ext uri="{FF2B5EF4-FFF2-40B4-BE49-F238E27FC236}">
                <a16:creationId xmlns:a16="http://schemas.microsoft.com/office/drawing/2014/main" id="{91877CEE-9EB6-9048-A27C-E443DD2C5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8439" y="6237289"/>
            <a:ext cx="23764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ts val="3200"/>
              </a:lnSpc>
              <a:spcBef>
                <a:spcPts val="1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ts val="3200"/>
              </a:lnSpc>
              <a:spcBef>
                <a:spcPts val="1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ts val="3200"/>
              </a:lnSpc>
              <a:spcBef>
                <a:spcPts val="1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ts val="3200"/>
              </a:lnSpc>
              <a:spcBef>
                <a:spcPts val="1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ts val="3200"/>
              </a:lnSpc>
              <a:spcBef>
                <a:spcPts val="1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3200"/>
              </a:lnSpc>
              <a:spcBef>
                <a:spcPts val="1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3200"/>
              </a:lnSpc>
              <a:spcBef>
                <a:spcPts val="1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3200"/>
              </a:lnSpc>
              <a:spcBef>
                <a:spcPts val="1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3200"/>
              </a:lnSpc>
              <a:spcBef>
                <a:spcPts val="1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2000" b="1" dirty="0">
                <a:solidFill>
                  <a:schemeClr val="bg1"/>
                </a:solidFill>
                <a:latin typeface="Arial Narrow" panose="020B0604020202020204" pitchFamily="34" charset="0"/>
              </a:rPr>
              <a:t>TOTAL POLICING</a:t>
            </a:r>
            <a:endParaRPr lang="en-US" altLang="en-US" sz="2000" b="1" dirty="0">
              <a:solidFill>
                <a:schemeClr val="bg1"/>
              </a:solidFill>
              <a:latin typeface="Arial Narrow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D590BF-DF9B-E54C-B5B8-4A21602C3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Case Study: London Borough of Tower Hamlets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E4C142A-E411-4B48-923B-277170644417}"/>
              </a:ext>
            </a:extLst>
          </p:cNvPr>
          <p:cNvSpPr txBox="1">
            <a:spLocks/>
          </p:cNvSpPr>
          <p:nvPr/>
        </p:nvSpPr>
        <p:spPr>
          <a:xfrm>
            <a:off x="902126" y="1509681"/>
            <a:ext cx="10455253" cy="30745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/>
              <a:buChar char="-"/>
              <a:defRPr sz="24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60% of Thefts from motor vehicles (TFMVs) are of blue badges</a:t>
            </a:r>
          </a:p>
          <a:p>
            <a:r>
              <a:rPr lang="en-US" dirty="0"/>
              <a:t>279 Thefts last year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1FD5A08-5427-2E4C-9B2B-646DDC948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118" y="2620521"/>
            <a:ext cx="4781550" cy="298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7DE5B022-116D-D043-ACEC-6BA2460B3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55" b="96890" l="6181" r="95563">
                        <a14:foregroundMark x1="46910" y1="12908" x2="65610" y2="5910"/>
                        <a14:foregroundMark x1="63233" y1="4977" x2="67036" y2="4821"/>
                        <a14:foregroundMark x1="11569" y1="32815" x2="8716" y2="33281"/>
                        <a14:foregroundMark x1="8082" y1="43390" x2="8082" y2="41835"/>
                        <a14:foregroundMark x1="8241" y1="65163" x2="7290" y2="62986"/>
                        <a14:foregroundMark x1="7765" y1="44168" x2="6339" y2="43235"/>
                        <a14:foregroundMark x1="85261" y1="59253" x2="95721" y2="60342"/>
                        <a14:foregroundMark x1="72108" y1="85226" x2="74010" y2="93313"/>
                        <a14:foregroundMark x1="74960" y1="90980" x2="75436" y2="96890"/>
                        <a14:foregroundMark x1="92076" y1="57854" x2="94453" y2="54277"/>
                        <a14:foregroundMark x1="52773" y1="7621" x2="52773" y2="43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05330" y="2620521"/>
            <a:ext cx="2622550" cy="2671763"/>
          </a:xfrm>
          <a:prstGeom prst="rect">
            <a:avLst/>
          </a:prstGeom>
        </p:spPr>
      </p:pic>
      <p:sp>
        <p:nvSpPr>
          <p:cNvPr id="15" name="Rectangle 2">
            <a:extLst>
              <a:ext uri="{FF2B5EF4-FFF2-40B4-BE49-F238E27FC236}">
                <a16:creationId xmlns:a16="http://schemas.microsoft.com/office/drawing/2014/main" id="{6C93DFB4-83C2-4440-96E8-6E8791AFDB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2368" y="3727009"/>
            <a:ext cx="792162" cy="504825"/>
          </a:xfrm>
          <a:prstGeom prst="rect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ts val="3200"/>
              </a:lnSpc>
              <a:spcBef>
                <a:spcPts val="1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ts val="3200"/>
              </a:lnSpc>
              <a:spcBef>
                <a:spcPts val="1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ts val="3200"/>
              </a:lnSpc>
              <a:spcBef>
                <a:spcPts val="1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ts val="3200"/>
              </a:lnSpc>
              <a:spcBef>
                <a:spcPts val="1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ts val="3200"/>
              </a:lnSpc>
              <a:spcBef>
                <a:spcPts val="1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3200"/>
              </a:lnSpc>
              <a:spcBef>
                <a:spcPts val="1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3200"/>
              </a:lnSpc>
              <a:spcBef>
                <a:spcPts val="1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3200"/>
              </a:lnSpc>
              <a:spcBef>
                <a:spcPts val="1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3200"/>
              </a:lnSpc>
              <a:spcBef>
                <a:spcPts val="1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000"/>
          </a:p>
        </p:txBody>
      </p:sp>
      <p:sp>
        <p:nvSpPr>
          <p:cNvPr id="16" name="Line 14">
            <a:extLst>
              <a:ext uri="{FF2B5EF4-FFF2-40B4-BE49-F238E27FC236}">
                <a16:creationId xmlns:a16="http://schemas.microsoft.com/office/drawing/2014/main" id="{BD1BEF5D-06AB-034E-BFF0-94EC73D4B25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24530" y="2647508"/>
            <a:ext cx="2160588" cy="10795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4">
            <a:extLst>
              <a:ext uri="{FF2B5EF4-FFF2-40B4-BE49-F238E27FC236}">
                <a16:creationId xmlns:a16="http://schemas.microsoft.com/office/drawing/2014/main" id="{0E2728C0-0BEE-704B-A05E-F050685EE7AA}"/>
              </a:ext>
            </a:extLst>
          </p:cNvPr>
          <p:cNvSpPr>
            <a:spLocks noChangeShapeType="1"/>
          </p:cNvSpPr>
          <p:nvPr/>
        </p:nvSpPr>
        <p:spPr bwMode="auto">
          <a:xfrm>
            <a:off x="2524530" y="4231834"/>
            <a:ext cx="2160588" cy="137636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980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2EB10-E7F3-A04C-9899-804F90D2E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a demonstration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A25D3-086F-334E-830C-3249EDD46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9460"/>
            <a:ext cx="6271343" cy="4587503"/>
          </a:xfrm>
        </p:spPr>
        <p:txBody>
          <a:bodyPr/>
          <a:lstStyle/>
          <a:p>
            <a:r>
              <a:rPr lang="en-US" dirty="0"/>
              <a:t>Online Demo at </a:t>
            </a:r>
            <a:r>
              <a:rPr lang="en-US" dirty="0">
                <a:hlinkClick r:id="rId2"/>
              </a:rPr>
              <a:t>http://bluebadge.fuelService.org</a:t>
            </a:r>
            <a:endParaRPr lang="en-US" dirty="0"/>
          </a:p>
          <a:p>
            <a:r>
              <a:rPr lang="en-US" dirty="0"/>
              <a:t>Runs in a web browser or on your phone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E675A7-6CBA-CA41-AA28-96676E5CE0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6828" y="147287"/>
            <a:ext cx="39379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7902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68053E00-9A21-B641-9E9A-E24B2A1AE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Useful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A4C5E-1E65-174A-9DB0-E86A19BB3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2395"/>
            <a:ext cx="10515600" cy="515300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GB" sz="1800" b="1" dirty="0"/>
              <a:t>Blue badge thefts 'double in a year‘ BBC 2015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defRPr/>
            </a:pPr>
            <a:r>
              <a:rPr lang="en-GB" altLang="en-US" sz="1400" u="sng" dirty="0">
                <a:hlinkClick r:id="rId2"/>
              </a:rPr>
              <a:t>http://www.bbc.co.uk/news/uk-34020743</a:t>
            </a:r>
            <a:endParaRPr lang="en-GB" altLang="en-US" sz="1400" u="sng" dirty="0"/>
          </a:p>
          <a:p>
            <a:pPr lvl="1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§"/>
              <a:defRPr/>
            </a:pPr>
            <a:endParaRPr lang="en-GB" altLang="en-US" sz="1400" u="sng" dirty="0"/>
          </a:p>
          <a:p>
            <a:pPr>
              <a:defRPr/>
            </a:pPr>
            <a:r>
              <a:rPr lang="en-GB" sz="1800" b="1" dirty="0"/>
              <a:t>'Callous' theft of disabled drivers' blue badges trebles</a:t>
            </a:r>
          </a:p>
          <a:p>
            <a:pPr lvl="1">
              <a:defRPr/>
            </a:pPr>
            <a:r>
              <a:rPr lang="en-GB" sz="1400" dirty="0">
                <a:hlinkClick r:id="rId3" tooltip="Sebastian Mann"/>
              </a:rPr>
              <a:t>Sebastian Mann</a:t>
            </a:r>
            <a:r>
              <a:rPr lang="en-GB" sz="1400" dirty="0"/>
              <a:t> Saturday 20 August 2016 08:11, Evening Standard, </a:t>
            </a:r>
            <a:r>
              <a:rPr lang="en-GB" sz="1400" dirty="0">
                <a:hlinkClick r:id="rId4"/>
              </a:rPr>
              <a:t>https://www.standard.co.uk/news/crime/callous-theft-of-disabled-drivers-blue-badges-trebles-a3325351.html</a:t>
            </a:r>
            <a:r>
              <a:rPr lang="en-GB" sz="1400" dirty="0"/>
              <a:t> 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n-GB" sz="1800" b="1" dirty="0"/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GB" sz="1800" b="1" dirty="0"/>
              <a:t>Video - Helen Dolphin </a:t>
            </a:r>
            <a:r>
              <a:rPr lang="en-GB" sz="1800" dirty="0"/>
              <a:t>from </a:t>
            </a:r>
            <a:r>
              <a:rPr lang="en-GB" sz="1800" b="1" dirty="0"/>
              <a:t>People's Parking </a:t>
            </a:r>
            <a:r>
              <a:rPr lang="en-GB" sz="1800" dirty="0"/>
              <a:t>recently went out with a Blue Badge Enforcement officer in Norfolk.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.AppleSystemUIFont"/>
              <a:buChar char="-"/>
              <a:defRPr/>
            </a:pPr>
            <a:r>
              <a:rPr lang="en-GB" sz="1400" dirty="0"/>
              <a:t>This is what she found. </a:t>
            </a:r>
            <a:r>
              <a:rPr lang="en-GB" sz="1400" dirty="0">
                <a:hlinkClick r:id="rId5"/>
              </a:rPr>
              <a:t>https://www.facebook.com/Peoplesparking/videos/1890022834360771/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§"/>
              <a:defRPr/>
            </a:pPr>
            <a:endParaRPr lang="en-GB" sz="1800" dirty="0">
              <a:hlinkClick r:id="rId5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GB" sz="1800" dirty="0">
                <a:hlinkClick r:id="rId5"/>
              </a:rPr>
              <a:t>Blue Badge improvement service: a report on the first year of implementation</a:t>
            </a:r>
            <a:endParaRPr lang="en-GB" sz="1800" dirty="0"/>
          </a:p>
          <a:p>
            <a:pPr lvl="1">
              <a:lnSpc>
                <a:spcPct val="100000"/>
              </a:lnSpc>
              <a:spcBef>
                <a:spcPct val="0"/>
              </a:spcBef>
              <a:buFont typeface=".AppleSystemUIFont"/>
              <a:buChar char="-"/>
              <a:defRPr/>
            </a:pPr>
            <a:r>
              <a:rPr lang="en-US" altLang="en-US" sz="1400" dirty="0"/>
              <a:t>Published 27 March 2013, </a:t>
            </a:r>
            <a:r>
              <a:rPr lang="en-US" altLang="en-US" sz="1400" dirty="0">
                <a:hlinkClick r:id="rId6"/>
              </a:rPr>
              <a:t>Department for Transport</a:t>
            </a:r>
            <a:endParaRPr lang="en-US" altLang="en-US" sz="1400" dirty="0"/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§"/>
              <a:defRPr/>
            </a:pPr>
            <a:endParaRPr lang="en-US" altLang="en-US" sz="1800" dirty="0"/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GB" sz="1800" b="1" dirty="0"/>
              <a:t>After the Crackdown: Was the Blue Badge Improvement Service a Success?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.AppleSystemUIFont"/>
              <a:buChar char="-"/>
              <a:defRPr/>
            </a:pPr>
            <a:r>
              <a:rPr lang="en-US" altLang="en-US" sz="1400" dirty="0">
                <a:hlinkClick r:id="rId7"/>
              </a:rPr>
              <a:t>http://www.accessmagazine.co.uk/after-the-crackdown-was-the-blue-badge-improvement-service-a-success/</a:t>
            </a:r>
            <a:r>
              <a:rPr lang="en-US" altLang="en-US" sz="1400" dirty="0"/>
              <a:t> </a:t>
            </a:r>
            <a:r>
              <a:rPr lang="en-GB" sz="1400" dirty="0"/>
              <a:t>July 28, 2015</a:t>
            </a:r>
            <a:r>
              <a:rPr lang="en-US" sz="1400" dirty="0"/>
              <a:t> </a:t>
            </a:r>
            <a:endParaRPr lang="en-US" altLang="en-US" sz="1400" dirty="0"/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§"/>
              <a:defRPr/>
            </a:pPr>
            <a:endParaRPr lang="en-US" altLang="en-US" sz="1800" dirty="0"/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GB" sz="1800" b="1" dirty="0"/>
              <a:t>Tackling Blue Badge Fraud </a:t>
            </a:r>
            <a:r>
              <a:rPr lang="en-GB" sz="1800" dirty="0"/>
              <a:t>- a good practice guide By London Councils</a:t>
            </a:r>
            <a:endParaRPr lang="en-US" sz="1800" dirty="0"/>
          </a:p>
          <a:p>
            <a:pPr lvl="1">
              <a:lnSpc>
                <a:spcPct val="100000"/>
              </a:lnSpc>
              <a:spcBef>
                <a:spcPct val="0"/>
              </a:spcBef>
              <a:buFont typeface=".AppleSystemUIFont"/>
              <a:buChar char="-"/>
              <a:defRPr/>
            </a:pPr>
            <a:r>
              <a:rPr lang="en-GB" sz="1400" dirty="0">
                <a:hlinkClick r:id="rId8"/>
              </a:rPr>
              <a:t>https://www.londoncouncils.gov.uk/services/parking-services/parking-and-traffic/parking-information-professionals/tackling-blue-badge</a:t>
            </a:r>
            <a:endParaRPr lang="en-GB" sz="1400" dirty="0"/>
          </a:p>
          <a:p>
            <a:pPr marL="457200" lvl="1" indent="0">
              <a:buNone/>
              <a:defRPr/>
            </a:pPr>
            <a:endParaRPr lang="en-GB" sz="1400" dirty="0"/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GB" sz="1800" b="1" dirty="0"/>
              <a:t>Disabled Motoring UK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.AppleSystemUIFont"/>
              <a:buChar char="-"/>
              <a:defRPr/>
            </a:pPr>
            <a:r>
              <a:rPr lang="en-GB" sz="1400" b="1" dirty="0">
                <a:hlinkClick r:id="rId9"/>
              </a:rPr>
              <a:t>https://www.disabledmotoring.org/</a:t>
            </a:r>
            <a:r>
              <a:rPr lang="en-GB" sz="1400" b="1" dirty="0"/>
              <a:t> </a:t>
            </a:r>
          </a:p>
        </p:txBody>
      </p:sp>
      <p:sp>
        <p:nvSpPr>
          <p:cNvPr id="12292" name="Rectangle 1">
            <a:extLst>
              <a:ext uri="{FF2B5EF4-FFF2-40B4-BE49-F238E27FC236}">
                <a16:creationId xmlns:a16="http://schemas.microsoft.com/office/drawing/2014/main" id="{08B4803C-DB27-9243-9C7C-C5A7A8810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200025"/>
            <a:ext cx="1841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ts val="3200"/>
              </a:lnSpc>
              <a:spcBef>
                <a:spcPts val="1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ts val="3200"/>
              </a:lnSpc>
              <a:spcBef>
                <a:spcPts val="1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ts val="3200"/>
              </a:lnSpc>
              <a:spcBef>
                <a:spcPts val="1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ts val="3200"/>
              </a:lnSpc>
              <a:spcBef>
                <a:spcPts val="1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ts val="3200"/>
              </a:lnSpc>
              <a:spcBef>
                <a:spcPts val="1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3200"/>
              </a:lnSpc>
              <a:spcBef>
                <a:spcPts val="1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3200"/>
              </a:lnSpc>
              <a:spcBef>
                <a:spcPts val="1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3200"/>
              </a:lnSpc>
              <a:spcBef>
                <a:spcPts val="1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3200"/>
              </a:lnSpc>
              <a:spcBef>
                <a:spcPts val="1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21492190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6ABBCB8-41E1-FB4F-B9AE-28B64D28521E}"/>
              </a:ext>
            </a:extLst>
          </p:cNvPr>
          <p:cNvSpPr/>
          <p:nvPr/>
        </p:nvSpPr>
        <p:spPr>
          <a:xfrm>
            <a:off x="0" y="2534545"/>
            <a:ext cx="12192000" cy="1595596"/>
          </a:xfrm>
          <a:prstGeom prst="rect">
            <a:avLst/>
          </a:prstGeom>
          <a:solidFill>
            <a:srgbClr val="269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Thank You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C7043A4-7304-DF4E-80A2-8DFE891391F0}"/>
              </a:ext>
            </a:extLst>
          </p:cNvPr>
          <p:cNvGrpSpPr/>
          <p:nvPr/>
        </p:nvGrpSpPr>
        <p:grpSpPr>
          <a:xfrm>
            <a:off x="3969935" y="4935190"/>
            <a:ext cx="4252130" cy="969745"/>
            <a:chOff x="3980854" y="4892231"/>
            <a:chExt cx="4252130" cy="96974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EB71259-6090-9C40-B16E-FE1660B225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80854" y="5100817"/>
              <a:ext cx="2088915" cy="56250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F4C0069-BAE1-FA44-9AF7-BAA44A563C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43594" y="5100817"/>
              <a:ext cx="1018600" cy="55257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D8FA678-AA91-AC4D-88E4-D127C15AD4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36019" y="4892231"/>
              <a:ext cx="796965" cy="9697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37217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325C9-B18D-E34A-9DF8-A1FA052BB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Why? What’s wrong with the card?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C0978-1222-EC42-8E17-7762DC4BE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024" y="1589460"/>
            <a:ext cx="7305485" cy="458750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b="1" dirty="0"/>
              <a:t>60%</a:t>
            </a:r>
            <a:r>
              <a:rPr lang="en-US" dirty="0"/>
              <a:t> of </a:t>
            </a:r>
            <a:r>
              <a:rPr lang="en-US" b="1" dirty="0"/>
              <a:t>thefts</a:t>
            </a:r>
            <a:r>
              <a:rPr lang="en-US" dirty="0"/>
              <a:t> from motor vehicles are </a:t>
            </a:r>
            <a:br>
              <a:rPr lang="en-US" dirty="0"/>
            </a:br>
            <a:r>
              <a:rPr lang="en-US" b="1" dirty="0"/>
              <a:t>blue badge </a:t>
            </a:r>
            <a:r>
              <a:rPr lang="en-US" dirty="0"/>
              <a:t>thefts*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Blue badge thefts have </a:t>
            </a:r>
            <a:r>
              <a:rPr lang="en-US" b="1" dirty="0"/>
              <a:t>quadrupled</a:t>
            </a:r>
            <a:r>
              <a:rPr lang="en-US" dirty="0"/>
              <a:t> in last 5 years**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Targets </a:t>
            </a:r>
            <a:r>
              <a:rPr lang="en-US" b="1" dirty="0"/>
              <a:t>vulnerable</a:t>
            </a:r>
            <a:r>
              <a:rPr lang="en-US" dirty="0"/>
              <a:t> people with disabilities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Loss of independence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Repair Costs/Insurance Excess Payment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Increase in insurance premiums</a:t>
            </a:r>
          </a:p>
          <a:p>
            <a:pPr lvl="1"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ACE78E-84EC-3347-BBB5-BE28E0E1741B}"/>
              </a:ext>
            </a:extLst>
          </p:cNvPr>
          <p:cNvSpPr txBox="1"/>
          <p:nvPr/>
        </p:nvSpPr>
        <p:spPr>
          <a:xfrm>
            <a:off x="258985" y="6488826"/>
            <a:ext cx="10778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*London Borough of Tower Hamlets Figures 2017	**</a:t>
            </a:r>
            <a:r>
              <a:rPr lang="en-GB" sz="1200" dirty="0"/>
              <a:t>Local Government Association estimates a badge could be worth at least £6,000 a year in saved parking fees</a:t>
            </a:r>
            <a:endParaRPr lang="en-US" sz="1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83BCA8-3B65-7847-A932-58981BAF5377}"/>
              </a:ext>
            </a:extLst>
          </p:cNvPr>
          <p:cNvSpPr/>
          <p:nvPr/>
        </p:nvSpPr>
        <p:spPr>
          <a:xfrm>
            <a:off x="0" y="5774833"/>
            <a:ext cx="12192000" cy="628075"/>
          </a:xfrm>
          <a:prstGeom prst="rect">
            <a:avLst/>
          </a:prstGeom>
          <a:solidFill>
            <a:srgbClr val="269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Would you leave £6000** on your dashboard?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2B65DD-9FFF-1D48-A0F2-E4281161F6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00" r="12500"/>
          <a:stretch/>
        </p:blipFill>
        <p:spPr>
          <a:xfrm>
            <a:off x="7865554" y="1589459"/>
            <a:ext cx="3700559" cy="3700559"/>
          </a:xfrm>
          <a:prstGeom prst="ellipse">
            <a:avLst/>
          </a:prstGeom>
          <a:ln w="635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56893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F4CC7-F594-5343-AF59-90D8E088B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disabled drivers think?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CE6BB-D1D0-4C43-BAEE-004A1ADE9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9460"/>
            <a:ext cx="6170154" cy="4587503"/>
          </a:xfrm>
        </p:spPr>
        <p:txBody>
          <a:bodyPr/>
          <a:lstStyle/>
          <a:p>
            <a:r>
              <a:rPr lang="en-US" dirty="0"/>
              <a:t>Current badge is too big</a:t>
            </a:r>
          </a:p>
          <a:p>
            <a:pPr lvl="1"/>
            <a:r>
              <a:rPr lang="en-US" dirty="0"/>
              <a:t>Great for display in the window</a:t>
            </a:r>
          </a:p>
          <a:p>
            <a:pPr lvl="1"/>
            <a:r>
              <a:rPr lang="en-US" dirty="0"/>
              <a:t>Poor for carrying about</a:t>
            </a:r>
          </a:p>
          <a:p>
            <a:r>
              <a:rPr lang="en-US" dirty="0"/>
              <a:t>Often left at home or another car</a:t>
            </a:r>
          </a:p>
          <a:p>
            <a:pPr lvl="1"/>
            <a:r>
              <a:rPr lang="en-US" dirty="0"/>
              <a:t>Not having the badge is a problem for independence</a:t>
            </a:r>
          </a:p>
          <a:p>
            <a:r>
              <a:rPr lang="en-US" dirty="0"/>
              <a:t>Forgot to put the badge in the window</a:t>
            </a:r>
          </a:p>
          <a:p>
            <a:pPr lvl="1"/>
            <a:r>
              <a:rPr lang="en-US" dirty="0"/>
              <a:t>When you have mobility problems, having to go back can be a challenge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816D6A-B574-A143-8CA8-C2CC82A30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9148" y="1816524"/>
            <a:ext cx="4517715" cy="3504987"/>
          </a:xfrm>
          <a:prstGeom prst="ellipse">
            <a:avLst/>
          </a:prstGeom>
          <a:ln w="635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81481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70D64-D885-3F4C-8109-E17E84409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 just use your phone!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E2005-02AB-8347-9E6A-40195BB44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9460"/>
            <a:ext cx="7409811" cy="4587503"/>
          </a:xfrm>
        </p:spPr>
        <p:txBody>
          <a:bodyPr/>
          <a:lstStyle/>
          <a:p>
            <a:r>
              <a:rPr lang="en-US" dirty="0"/>
              <a:t>Nothing valuable left in the car</a:t>
            </a:r>
          </a:p>
          <a:p>
            <a:pPr lvl="1"/>
            <a:r>
              <a:rPr lang="en-US" dirty="0"/>
              <a:t>Nothing for anyone to steal</a:t>
            </a:r>
          </a:p>
          <a:p>
            <a:r>
              <a:rPr lang="en-US" dirty="0"/>
              <a:t>Always have it with you</a:t>
            </a:r>
          </a:p>
          <a:p>
            <a:pPr lvl="1"/>
            <a:r>
              <a:rPr lang="en-US" dirty="0"/>
              <a:t>Not left at home or other car</a:t>
            </a:r>
          </a:p>
          <a:p>
            <a:r>
              <a:rPr lang="en-US" dirty="0"/>
              <a:t>It’s in your pocket</a:t>
            </a:r>
          </a:p>
          <a:p>
            <a:pPr lvl="1"/>
            <a:r>
              <a:rPr lang="en-US" dirty="0"/>
              <a:t>Not another big thing to carry</a:t>
            </a:r>
          </a:p>
          <a:p>
            <a:pPr lvl="1"/>
            <a:r>
              <a:rPr lang="en-US" dirty="0"/>
              <a:t>Especially with the amount of other things disabled people need to carry/remember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CBDF5A-41B5-884F-B2EF-63F58142C8C0}"/>
              </a:ext>
            </a:extLst>
          </p:cNvPr>
          <p:cNvSpPr/>
          <p:nvPr/>
        </p:nvSpPr>
        <p:spPr>
          <a:xfrm>
            <a:off x="0" y="5774833"/>
            <a:ext cx="12192000" cy="628075"/>
          </a:xfrm>
          <a:prstGeom prst="rect">
            <a:avLst/>
          </a:prstGeom>
          <a:solidFill>
            <a:srgbClr val="269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	Everything is on your phone today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37175C-683F-9544-B5CA-16796060A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7122" y="0"/>
            <a:ext cx="39379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912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AB77FD-B35A-6A4C-95DB-BFAECFC9D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612" y="1693786"/>
            <a:ext cx="3099600" cy="53979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9ABDCA-7C5F-D94F-9347-2DCA0E659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200" y="1693786"/>
            <a:ext cx="3099600" cy="53979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A0CCF8-264F-2948-8427-E0ABD62482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4789" y="1693786"/>
            <a:ext cx="3099600" cy="53979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0B466B-943D-E542-81A9-546019D76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it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557B8-FF5B-4245-A4CA-142C3111B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8717" y="1405351"/>
            <a:ext cx="1819083" cy="57687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dirty="0"/>
              <a:t>Register your badge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D0FE934-3F62-994B-9449-954FB323D239}"/>
              </a:ext>
            </a:extLst>
          </p:cNvPr>
          <p:cNvSpPr txBox="1">
            <a:spLocks/>
          </p:cNvSpPr>
          <p:nvPr/>
        </p:nvSpPr>
        <p:spPr>
          <a:xfrm>
            <a:off x="5237306" y="1405351"/>
            <a:ext cx="1819083" cy="57687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/>
              <a:buChar char="-"/>
              <a:defRPr sz="24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dirty="0"/>
              <a:t>Enter the car you are in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3D8D82C-A3E5-474E-B3DC-C2D6B9C60DF5}"/>
              </a:ext>
            </a:extLst>
          </p:cNvPr>
          <p:cNvSpPr txBox="1">
            <a:spLocks/>
          </p:cNvSpPr>
          <p:nvPr/>
        </p:nvSpPr>
        <p:spPr>
          <a:xfrm>
            <a:off x="9305046" y="1405351"/>
            <a:ext cx="1819083" cy="57687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/>
              <a:buChar char="-"/>
              <a:defRPr sz="24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dirty="0"/>
              <a:t>Select use blue badge</a:t>
            </a:r>
          </a:p>
        </p:txBody>
      </p:sp>
    </p:spTree>
    <p:extLst>
      <p:ext uri="{BB962C8B-B14F-4D97-AF65-F5344CB8AC3E}">
        <p14:creationId xmlns:p14="http://schemas.microsoft.com/office/powerpoint/2010/main" val="1369098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693C362-5CD4-994A-8F38-AE2F118F9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9839" y="1411040"/>
            <a:ext cx="4260603" cy="58766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0130D4-93A2-7F42-A4B2-77CC11552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779" y="0"/>
            <a:ext cx="11056571" cy="1092370"/>
          </a:xfrm>
        </p:spPr>
        <p:txBody>
          <a:bodyPr>
            <a:normAutofit/>
          </a:bodyPr>
          <a:lstStyle/>
          <a:p>
            <a:r>
              <a:rPr lang="en-US" dirty="0"/>
              <a:t>What about non-smartphone or app users?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BA900-15FB-354B-ACB1-23DD7DD49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9066" y="1741859"/>
            <a:ext cx="4250794" cy="45660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“Please say your vehicles registration number”</a:t>
            </a:r>
          </a:p>
          <a:p>
            <a:pPr marL="0" indent="0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dirty="0"/>
              <a:t>“A B 1 7 X Y Z”</a:t>
            </a:r>
          </a:p>
          <a:p>
            <a:pPr marL="0" indent="0" algn="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“Thank you, please call back when you return to your vehicle”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AA878FB-F893-3449-8A7A-C6D01A62D62C}"/>
              </a:ext>
            </a:extLst>
          </p:cNvPr>
          <p:cNvSpPr txBox="1">
            <a:spLocks/>
          </p:cNvSpPr>
          <p:nvPr/>
        </p:nvSpPr>
        <p:spPr>
          <a:xfrm>
            <a:off x="323386" y="1741860"/>
            <a:ext cx="4527396" cy="4566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/>
              <a:buChar char="-"/>
              <a:defRPr sz="24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Not everyone has a smartphone (but they will)</a:t>
            </a:r>
          </a:p>
          <a:p>
            <a:r>
              <a:rPr lang="en-US" dirty="0"/>
              <a:t>Older users may not be comfortable using an app</a:t>
            </a:r>
          </a:p>
          <a:p>
            <a:r>
              <a:rPr lang="en-US" dirty="0"/>
              <a:t>Interactive Voice System can be used</a:t>
            </a:r>
          </a:p>
          <a:p>
            <a:r>
              <a:rPr lang="en-US" dirty="0"/>
              <a:t>Tied to the drivers mobile phone number to authenticate them</a:t>
            </a:r>
          </a:p>
        </p:txBody>
      </p:sp>
    </p:spTree>
    <p:extLst>
      <p:ext uri="{BB962C8B-B14F-4D97-AF65-F5344CB8AC3E}">
        <p14:creationId xmlns:p14="http://schemas.microsoft.com/office/powerpoint/2010/main" val="4270709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C0F0B-D337-2A46-B096-5F135CD97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Behind the scenes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71DED-A2E9-9546-8CEC-6C1300F0C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1762"/>
            <a:ext cx="10515600" cy="4587503"/>
          </a:xfrm>
        </p:spPr>
        <p:txBody>
          <a:bodyPr/>
          <a:lstStyle/>
          <a:p>
            <a:r>
              <a:rPr lang="en-US" dirty="0"/>
              <a:t>Registering the badge validates it with the</a:t>
            </a:r>
            <a:br>
              <a:rPr lang="en-US" dirty="0"/>
            </a:br>
            <a:r>
              <a:rPr lang="en-GB" dirty="0"/>
              <a:t>Blue Badge Improvement Service.</a:t>
            </a:r>
          </a:p>
          <a:p>
            <a:r>
              <a:rPr lang="en-GB" dirty="0"/>
              <a:t>Only a single phone can be registered at any time.</a:t>
            </a:r>
          </a:p>
          <a:p>
            <a:r>
              <a:rPr lang="en-GB" dirty="0"/>
              <a:t>When using the app the badge is recorded as being</a:t>
            </a:r>
            <a:br>
              <a:rPr lang="en-GB" dirty="0"/>
            </a:br>
            <a:r>
              <a:rPr lang="en-GB" dirty="0"/>
              <a:t>in-use on the vehicle with the registration number entered.</a:t>
            </a:r>
          </a:p>
          <a:p>
            <a:endParaRPr lang="en-GB" dirty="0"/>
          </a:p>
          <a:p>
            <a:r>
              <a:rPr lang="en-GB" dirty="0"/>
              <a:t>Anyone wanting to verify the vehicle is using a blue badge can go to </a:t>
            </a:r>
            <a:r>
              <a:rPr lang="en-GB" dirty="0">
                <a:hlinkClick r:id="rId2"/>
              </a:rPr>
              <a:t>http://bluebadgeapp.org</a:t>
            </a:r>
            <a:r>
              <a:rPr lang="en-GB" dirty="0"/>
              <a:t> and enter the registration of the car.</a:t>
            </a:r>
          </a:p>
          <a:p>
            <a:pPr lvl="1"/>
            <a:r>
              <a:rPr lang="en-GB" dirty="0"/>
              <a:t>It will simply say if a blue badge is being used on the car at that time</a:t>
            </a:r>
          </a:p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F933C8E-AEEB-AC45-93FE-9B53A29F92D7}"/>
              </a:ext>
            </a:extLst>
          </p:cNvPr>
          <p:cNvGrpSpPr/>
          <p:nvPr/>
        </p:nvGrpSpPr>
        <p:grpSpPr>
          <a:xfrm>
            <a:off x="9432948" y="1227382"/>
            <a:ext cx="2399533" cy="2399533"/>
            <a:chOff x="8677595" y="1202835"/>
            <a:chExt cx="2399533" cy="239953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634F44E-349C-B246-AC61-26936DF19559}"/>
                </a:ext>
              </a:extLst>
            </p:cNvPr>
            <p:cNvSpPr/>
            <p:nvPr/>
          </p:nvSpPr>
          <p:spPr>
            <a:xfrm>
              <a:off x="8677595" y="1202835"/>
              <a:ext cx="2399533" cy="23995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169" name="Picture 1" descr="page1image1621027184">
              <a:extLst>
                <a:ext uri="{FF2B5EF4-FFF2-40B4-BE49-F238E27FC236}">
                  <a16:creationId xmlns:a16="http://schemas.microsoft.com/office/drawing/2014/main" id="{612794DC-18F2-D040-B8B1-133A40C971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67711" y="1818401"/>
              <a:ext cx="2019300" cy="116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76158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4C98"/>
            </a:gs>
            <a:gs pos="97000">
              <a:srgbClr val="007CF7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9898C-A258-9940-A5EB-F5B863C9C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Showing a blue badge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2554A-A1A8-1E42-92F5-23EC8E7A5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898" y="1589461"/>
            <a:ext cx="7863942" cy="4467672"/>
          </a:xfrm>
        </p:spPr>
        <p:txBody>
          <a:bodyPr>
            <a:normAutofit/>
          </a:bodyPr>
          <a:lstStyle/>
          <a:p>
            <a:r>
              <a:rPr lang="en-US" dirty="0"/>
              <a:t>Let everyone know a blue badge is being used</a:t>
            </a:r>
          </a:p>
          <a:p>
            <a:pPr lvl="1"/>
            <a:r>
              <a:rPr lang="en-US" dirty="0"/>
              <a:t>Need to show it’s a disabled driver to stop people thinking the parking space is being abused</a:t>
            </a:r>
          </a:p>
          <a:p>
            <a:r>
              <a:rPr lang="en-US" dirty="0"/>
              <a:t>Indicate to officials its using the blue badge app</a:t>
            </a:r>
          </a:p>
          <a:p>
            <a:pPr lvl="1"/>
            <a:r>
              <a:rPr lang="en-US" dirty="0"/>
              <a:t>and how to verify it</a:t>
            </a:r>
          </a:p>
          <a:p>
            <a:r>
              <a:rPr lang="en-US" dirty="0"/>
              <a:t>Blue Badge cards could be foldable or vinyl so they are easily carried</a:t>
            </a:r>
          </a:p>
          <a:p>
            <a:pPr lvl="1"/>
            <a:r>
              <a:rPr lang="en-US" dirty="0"/>
              <a:t>or have multiple, as they are only valid when the app has registered their use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DEF835-8AF7-5749-ACEE-E2BD815610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666"/>
          <a:stretch/>
        </p:blipFill>
        <p:spPr>
          <a:xfrm>
            <a:off x="8902892" y="3534937"/>
            <a:ext cx="2451600" cy="2360918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3E294B-1A8E-D347-848F-BDB753C8DE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2892" y="1521953"/>
            <a:ext cx="2451600" cy="1781496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77478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9898C-A258-9940-A5EB-F5B863C9C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Badges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2554A-A1A8-1E42-92F5-23EC8E7A5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9460"/>
            <a:ext cx="7164334" cy="4587503"/>
          </a:xfrm>
        </p:spPr>
        <p:txBody>
          <a:bodyPr/>
          <a:lstStyle/>
          <a:p>
            <a:r>
              <a:rPr lang="en-US" dirty="0"/>
              <a:t>Instead of the large badge, everyone who wants to use the app could be issued with a smaller credit card sized badge.</a:t>
            </a:r>
          </a:p>
          <a:p>
            <a:r>
              <a:rPr lang="en-US" dirty="0"/>
              <a:t>A credit card sized badge wouldn’t need to be displayed, just kept in your purse or wallet.</a:t>
            </a:r>
          </a:p>
          <a:p>
            <a:r>
              <a:rPr lang="en-US" dirty="0"/>
              <a:t>The card could have an embedded chip* for easy registration or require scanning every time to defeat double use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31434E8-6805-824F-8B30-F9EB5A209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5811" y="1546502"/>
            <a:ext cx="3154323" cy="487781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44EB07C-E821-E145-AEA6-6BCE3B48F16B}"/>
              </a:ext>
            </a:extLst>
          </p:cNvPr>
          <p:cNvSpPr txBox="1"/>
          <p:nvPr/>
        </p:nvSpPr>
        <p:spPr>
          <a:xfrm>
            <a:off x="650513" y="6566497"/>
            <a:ext cx="29821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*</a:t>
            </a:r>
            <a:r>
              <a:rPr lang="en-GB" sz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NTAG 413 DNA </a:t>
            </a:r>
            <a:r>
              <a:rPr lang="en-US" sz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NFC Chip stops cloning</a:t>
            </a:r>
            <a:endParaRPr lang="en-GB" sz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663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FF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2893</TotalTime>
  <Words>1071</Words>
  <Application>Microsoft Macintosh PowerPoint</Application>
  <PresentationFormat>Widescreen</PresentationFormat>
  <Paragraphs>124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.AppleSystemUIFont</vt:lpstr>
      <vt:lpstr>Arial</vt:lpstr>
      <vt:lpstr>Arial Narrow</vt:lpstr>
      <vt:lpstr>Calibri</vt:lpstr>
      <vt:lpstr>Helvetica Neue</vt:lpstr>
      <vt:lpstr>Wingdings</vt:lpstr>
      <vt:lpstr>Office Theme</vt:lpstr>
      <vt:lpstr>PowerPoint Presentation</vt:lpstr>
      <vt:lpstr>But Why? What’s wrong with the card?</vt:lpstr>
      <vt:lpstr>What do disabled drivers think?</vt:lpstr>
      <vt:lpstr>So just use your phone!</vt:lpstr>
      <vt:lpstr>How it works</vt:lpstr>
      <vt:lpstr>What about non-smartphone or app users?</vt:lpstr>
      <vt:lpstr>Behind the scenes</vt:lpstr>
      <vt:lpstr>Showing a blue badge</vt:lpstr>
      <vt:lpstr>Physical Badges</vt:lpstr>
      <vt:lpstr>How to deal with enforcement</vt:lpstr>
      <vt:lpstr>How can you stop multiple use?</vt:lpstr>
      <vt:lpstr>Ending the session</vt:lpstr>
      <vt:lpstr>What about European Travel?</vt:lpstr>
      <vt:lpstr>No network service</vt:lpstr>
      <vt:lpstr>I’m happy and don’t want this</vt:lpstr>
      <vt:lpstr>Case Study: London Borough of Tower Hamlets</vt:lpstr>
      <vt:lpstr>Take a demonstration</vt:lpstr>
      <vt:lpstr>Useful information</vt:lpstr>
      <vt:lpstr>PowerPoint Presentation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niall el-assaad</dc:creator>
  <cp:lastModifiedBy>niall el-assaad</cp:lastModifiedBy>
  <cp:revision>77</cp:revision>
  <dcterms:created xsi:type="dcterms:W3CDTF">2018-02-22T15:14:37Z</dcterms:created>
  <dcterms:modified xsi:type="dcterms:W3CDTF">2018-02-24T15:28:08Z</dcterms:modified>
</cp:coreProperties>
</file>